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layfair Display"/>
      <p:regular r:id="rId28"/>
      <p:bold r:id="rId29"/>
      <p:italic r:id="rId30"/>
      <p:boldItalic r:id="rId31"/>
    </p:embeddedFont>
    <p:embeddedFont>
      <p:font typeface="PT Sans Narrow"/>
      <p:regular r:id="rId32"/>
      <p:bold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Merriweather"/>
      <p:regular r:id="rId38"/>
      <p:bold r:id="rId39"/>
      <p:italic r:id="rId40"/>
      <p:boldItalic r:id="rId41"/>
    </p:embeddedFont>
    <p:embeddedFont>
      <p:font typeface="Gill Sans"/>
      <p:regular r:id="rId42"/>
      <p:bold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italic.fntdata"/><Relationship Id="rId20" Type="http://schemas.openxmlformats.org/officeDocument/2006/relationships/slide" Target="slides/slide15.xml"/><Relationship Id="rId42" Type="http://schemas.openxmlformats.org/officeDocument/2006/relationships/font" Target="fonts/GillSans-regular.fntdata"/><Relationship Id="rId41" Type="http://schemas.openxmlformats.org/officeDocument/2006/relationships/font" Target="fonts/Merriweather-boldItalic.fntdata"/><Relationship Id="rId22" Type="http://schemas.openxmlformats.org/officeDocument/2006/relationships/slide" Target="slides/slide17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6.xml"/><Relationship Id="rId43" Type="http://schemas.openxmlformats.org/officeDocument/2006/relationships/font" Target="fonts/GillSans-bold.fntdata"/><Relationship Id="rId24" Type="http://schemas.openxmlformats.org/officeDocument/2006/relationships/slide" Target="slides/slide19.xml"/><Relationship Id="rId46" Type="http://schemas.openxmlformats.org/officeDocument/2006/relationships/font" Target="fonts/OpenSans-italic.fntdata"/><Relationship Id="rId23" Type="http://schemas.openxmlformats.org/officeDocument/2006/relationships/slide" Target="slides/slide18.xml"/><Relationship Id="rId45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OpenSans-boldItalic.fntdata"/><Relationship Id="rId28" Type="http://schemas.openxmlformats.org/officeDocument/2006/relationships/font" Target="fonts/PlayfairDispl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33" Type="http://schemas.openxmlformats.org/officeDocument/2006/relationships/font" Target="fonts/PTSansNarrow-bold.fntdata"/><Relationship Id="rId10" Type="http://schemas.openxmlformats.org/officeDocument/2006/relationships/slide" Target="slides/slide5.xml"/><Relationship Id="rId32" Type="http://schemas.openxmlformats.org/officeDocument/2006/relationships/font" Target="fonts/PTSansNarrow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.fntdata"/><Relationship Id="rId16" Type="http://schemas.openxmlformats.org/officeDocument/2006/relationships/slide" Target="slides/slide11.xml"/><Relationship Id="rId38" Type="http://schemas.openxmlformats.org/officeDocument/2006/relationships/font" Target="fonts/Merriweather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893e2505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893e2505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893e2505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893e2505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893e2505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893e2505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893e2505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f893e2505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893e2505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f893e2505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893e2505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f893e2505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893e2505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f893e2505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893e2505e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893e2505e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MARank: </a:t>
            </a:r>
            <a:r>
              <a:rPr lang="zh-TW"/>
              <a:t>有用self attention，capture individual- and unionlevel item dependency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f893e2505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f893e2505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893e2505e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f893e2505e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d6ccaf64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d6ccaf64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893e2505e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f893e2505e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893e2505e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f893e2505e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f893e2505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f893e2505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d6ccaf64c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d6ccaf64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d6ccaf64c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d6ccaf64c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893e250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893e250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d6ccaf64c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d6ccaf64c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893e2505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893e2505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893e2505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893e2505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0f7b2d1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0f7b2d1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673352" y="1978533"/>
            <a:ext cx="5797500" cy="23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3"/>
          <p:cNvSpPr/>
          <p:nvPr>
            <p:ph idx="12" type="sldNum"/>
          </p:nvPr>
        </p:nvSpPr>
        <p:spPr>
          <a:xfrm>
            <a:off x="8570155" y="4641243"/>
            <a:ext cx="328500" cy="3120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b="1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b="1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b="1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b="1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b="1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b="1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b="1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b="1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411475" y="1359350"/>
            <a:ext cx="8214900" cy="141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highlight>
                  <a:schemeClr val="accent6"/>
                </a:highlight>
              </a:rPr>
              <a:t>Time Interval Aware</a:t>
            </a:r>
            <a:r>
              <a:rPr lang="zh-TW"/>
              <a:t> Self-Attention for Sequential Recommendation</a:t>
            </a:r>
            <a:endParaRPr/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2693275" y="2755629"/>
            <a:ext cx="4870500" cy="11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ADVISOR: JIA-LING KOH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PRESENTER: CHENG-WEI CHEN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SOURCE: WSDM’20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DATE: 2021/11/16</a:t>
            </a:r>
            <a:endParaRPr sz="26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Embedding layer (before self attention)</a:t>
            </a:r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75" y="1152425"/>
            <a:ext cx="2280550" cy="20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4">
            <a:alphaModFix/>
          </a:blip>
          <a:srcRect b="0" l="0" r="53427" t="0"/>
          <a:stretch/>
        </p:blipFill>
        <p:spPr>
          <a:xfrm>
            <a:off x="3554188" y="1152425"/>
            <a:ext cx="1994800" cy="17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5">
            <a:alphaModFix/>
          </a:blip>
          <a:srcRect b="18228" l="1826" r="2047" t="11821"/>
          <a:stretch/>
        </p:blipFill>
        <p:spPr>
          <a:xfrm>
            <a:off x="2953575" y="3464375"/>
            <a:ext cx="6152326" cy="12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4">
            <a:alphaModFix/>
          </a:blip>
          <a:srcRect b="0" l="57501" r="0" t="0"/>
          <a:stretch/>
        </p:blipFill>
        <p:spPr>
          <a:xfrm>
            <a:off x="6343675" y="1152425"/>
            <a:ext cx="1820300" cy="17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191300" y="3020800"/>
            <a:ext cx="315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Item embedding matrix</a:t>
            </a:r>
            <a:endParaRPr sz="1800"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accent1"/>
                </a:solidFill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(for Query, Key, Value)</a:t>
            </a:r>
            <a:endParaRPr b="1" sz="1800">
              <a:solidFill>
                <a:schemeClr val="accent1"/>
              </a:solidFill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3829050" y="2772575"/>
            <a:ext cx="510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Position and </a:t>
            </a:r>
            <a:r>
              <a:rPr lang="zh-TW" sz="1800"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relative time interval embedding matrices</a:t>
            </a:r>
            <a:r>
              <a:rPr b="1" lang="zh-TW" sz="1800">
                <a:solidFill>
                  <a:schemeClr val="accent1"/>
                </a:solidFill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(for Keys and Values)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02" name="Google Shape;2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750" y="1464175"/>
            <a:ext cx="638175" cy="381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4" name="Google Shape;20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8850" y="4674275"/>
            <a:ext cx="895350" cy="3714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5" name="Google Shape;20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32725" y="4674275"/>
            <a:ext cx="895350" cy="3714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8975" y="1464175"/>
            <a:ext cx="638175" cy="381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7" name="Google Shape;20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8225" y="1464175"/>
            <a:ext cx="638175" cy="381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/>
          <p:nvPr/>
        </p:nvSpPr>
        <p:spPr>
          <a:xfrm>
            <a:off x="359225" y="2465625"/>
            <a:ext cx="3608700" cy="23349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Time Interval-Aware Self-Attention </a:t>
            </a:r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675" y="1174200"/>
            <a:ext cx="5103625" cy="10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1224650" y="1439425"/>
            <a:ext cx="1396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Attention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6" name="Google Shape;216;p24"/>
          <p:cNvGrpSpPr/>
          <p:nvPr/>
        </p:nvGrpSpPr>
        <p:grpSpPr>
          <a:xfrm>
            <a:off x="457225" y="2639800"/>
            <a:ext cx="3111103" cy="2035600"/>
            <a:chOff x="457225" y="2639800"/>
            <a:chExt cx="3111103" cy="2035600"/>
          </a:xfrm>
        </p:grpSpPr>
        <p:pic>
          <p:nvPicPr>
            <p:cNvPr id="217" name="Google Shape;217;p24"/>
            <p:cNvPicPr preferRelativeResize="0"/>
            <p:nvPr/>
          </p:nvPicPr>
          <p:blipFill rotWithShape="1">
            <a:blip r:embed="rId4">
              <a:alphaModFix/>
            </a:blip>
            <a:srcRect b="0" l="2210" r="0" t="0"/>
            <a:stretch/>
          </p:blipFill>
          <p:spPr>
            <a:xfrm>
              <a:off x="457225" y="2639800"/>
              <a:ext cx="1803375" cy="54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4"/>
            <p:cNvPicPr preferRelativeResize="0"/>
            <p:nvPr/>
          </p:nvPicPr>
          <p:blipFill rotWithShape="1">
            <a:blip r:embed="rId5">
              <a:alphaModFix/>
            </a:blip>
            <a:srcRect b="0" l="0" r="0" t="10889"/>
            <a:stretch/>
          </p:blipFill>
          <p:spPr>
            <a:xfrm>
              <a:off x="457225" y="3371850"/>
              <a:ext cx="3111092" cy="54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97753" y="4027700"/>
              <a:ext cx="2370575" cy="647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" name="Google Shape;220;p24"/>
          <p:cNvSpPr txBox="1"/>
          <p:nvPr/>
        </p:nvSpPr>
        <p:spPr>
          <a:xfrm>
            <a:off x="421850" y="4097850"/>
            <a:ext cx="80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Open Sans"/>
                <a:ea typeface="Open Sans"/>
                <a:cs typeface="Open Sans"/>
                <a:sym typeface="Open Sans"/>
              </a:rPr>
              <a:t>Vj  =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4204625" y="3375900"/>
            <a:ext cx="1396200" cy="5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0825" y="2266950"/>
            <a:ext cx="3475175" cy="9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4300" y="3208575"/>
            <a:ext cx="2108225" cy="7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97315" y="3906375"/>
            <a:ext cx="3082196" cy="9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6" name="Google Shape;226;p24"/>
          <p:cNvSpPr/>
          <p:nvPr/>
        </p:nvSpPr>
        <p:spPr>
          <a:xfrm>
            <a:off x="6195750" y="2233600"/>
            <a:ext cx="806700" cy="523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7104150" y="2233600"/>
            <a:ext cx="1616700" cy="5232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4"/>
          <p:cNvSpPr txBox="1"/>
          <p:nvPr/>
        </p:nvSpPr>
        <p:spPr>
          <a:xfrm>
            <a:off x="6195747" y="2147200"/>
            <a:ext cx="46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Q</a:t>
            </a:r>
            <a:endParaRPr b="1" sz="2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7108322" y="2147200"/>
            <a:ext cx="46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endParaRPr b="1" sz="20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7002450" y="4097850"/>
            <a:ext cx="1829700" cy="5232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7002460" y="3969275"/>
            <a:ext cx="46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endParaRPr b="1" sz="20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</a:t>
            </a:r>
            <a:r>
              <a:rPr lang="zh-TW"/>
              <a:t>ndow non-linearity to the model</a:t>
            </a:r>
            <a:endParaRPr/>
          </a:p>
        </p:txBody>
      </p:sp>
      <p:pic>
        <p:nvPicPr>
          <p:cNvPr id="237" name="Google Shape;2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088" y="1933475"/>
            <a:ext cx="5567825" cy="6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 rotWithShape="1">
          <a:blip r:embed="rId4">
            <a:alphaModFix/>
          </a:blip>
          <a:srcRect b="0" l="0" r="0" t="13948"/>
          <a:stretch/>
        </p:blipFill>
        <p:spPr>
          <a:xfrm>
            <a:off x="229700" y="3151425"/>
            <a:ext cx="4488175" cy="487125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9" name="Google Shape;23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5825" y="3018083"/>
            <a:ext cx="4285700" cy="854525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40" name="Google Shape;240;p25"/>
          <p:cNvCxnSpPr>
            <a:endCxn id="238" idx="0"/>
          </p:cNvCxnSpPr>
          <p:nvPr/>
        </p:nvCxnSpPr>
        <p:spPr>
          <a:xfrm flipH="1">
            <a:off x="2473787" y="2343225"/>
            <a:ext cx="2139000" cy="808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25"/>
          <p:cNvCxnSpPr>
            <a:endCxn id="239" idx="0"/>
          </p:cNvCxnSpPr>
          <p:nvPr/>
        </p:nvCxnSpPr>
        <p:spPr>
          <a:xfrm>
            <a:off x="5739475" y="2343083"/>
            <a:ext cx="1219200" cy="6750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Prediction layer</a:t>
            </a:r>
            <a:endParaRPr/>
          </a:p>
        </p:txBody>
      </p:sp>
      <p:pic>
        <p:nvPicPr>
          <p:cNvPr id="248" name="Google Shape;2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725" y="2569045"/>
            <a:ext cx="2025000" cy="675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9" name="Google Shape;249;p26"/>
          <p:cNvSpPr txBox="1"/>
          <p:nvPr/>
        </p:nvSpPr>
        <p:spPr>
          <a:xfrm>
            <a:off x="967400" y="3412800"/>
            <a:ext cx="3851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highlight>
                  <a:schemeClr val="accent6"/>
                </a:highlight>
              </a:rPr>
              <a:t>Representation to given the first t items and their time intervals</a:t>
            </a:r>
            <a:endParaRPr sz="2000">
              <a:highlight>
                <a:schemeClr val="accent6"/>
              </a:highlight>
            </a:endParaRPr>
          </a:p>
        </p:txBody>
      </p:sp>
      <p:cxnSp>
        <p:nvCxnSpPr>
          <p:cNvPr id="250" name="Google Shape;250;p26"/>
          <p:cNvCxnSpPr/>
          <p:nvPr/>
        </p:nvCxnSpPr>
        <p:spPr>
          <a:xfrm flipH="1">
            <a:off x="3571800" y="3102300"/>
            <a:ext cx="1167600" cy="4575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26"/>
          <p:cNvSpPr txBox="1"/>
          <p:nvPr/>
        </p:nvSpPr>
        <p:spPr>
          <a:xfrm>
            <a:off x="5238700" y="3608550"/>
            <a:ext cx="248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highlight>
                  <a:schemeClr val="accent6"/>
                </a:highlight>
              </a:rPr>
              <a:t>Embedding of item i</a:t>
            </a:r>
            <a:endParaRPr sz="2000">
              <a:highlight>
                <a:schemeClr val="accent6"/>
              </a:highlight>
            </a:endParaRPr>
          </a:p>
        </p:txBody>
      </p:sp>
      <p:cxnSp>
        <p:nvCxnSpPr>
          <p:cNvPr id="252" name="Google Shape;252;p26"/>
          <p:cNvCxnSpPr/>
          <p:nvPr/>
        </p:nvCxnSpPr>
        <p:spPr>
          <a:xfrm>
            <a:off x="5172000" y="3110600"/>
            <a:ext cx="759300" cy="5715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26"/>
          <p:cNvSpPr txBox="1"/>
          <p:nvPr/>
        </p:nvSpPr>
        <p:spPr>
          <a:xfrm>
            <a:off x="2184300" y="1540138"/>
            <a:ext cx="4775400" cy="554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U</a:t>
            </a:r>
            <a:r>
              <a:rPr lang="zh-TW" sz="2400"/>
              <a:t>sers’ preference score of item i</a:t>
            </a:r>
            <a:endParaRPr sz="2400"/>
          </a:p>
        </p:txBody>
      </p:sp>
      <p:sp>
        <p:nvSpPr>
          <p:cNvPr id="254" name="Google Shape;25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Loss function</a:t>
            </a:r>
            <a:endParaRPr/>
          </a:p>
        </p:txBody>
      </p:sp>
      <p:sp>
        <p:nvSpPr>
          <p:cNvPr id="260" name="Google Shape;26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61" name="Google Shape;261;p27"/>
          <p:cNvPicPr preferRelativeResize="0"/>
          <p:nvPr/>
        </p:nvPicPr>
        <p:blipFill rotWithShape="1">
          <a:blip r:embed="rId3">
            <a:alphaModFix/>
          </a:blip>
          <a:srcRect b="0" l="0" r="0" t="14398"/>
          <a:stretch/>
        </p:blipFill>
        <p:spPr>
          <a:xfrm>
            <a:off x="289825" y="1934925"/>
            <a:ext cx="8564350" cy="930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27"/>
          <p:cNvCxnSpPr>
            <a:stCxn id="263" idx="0"/>
          </p:cNvCxnSpPr>
          <p:nvPr/>
        </p:nvCxnSpPr>
        <p:spPr>
          <a:xfrm rot="10800000">
            <a:off x="2302250" y="2857525"/>
            <a:ext cx="1500" cy="1344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27"/>
          <p:cNvCxnSpPr/>
          <p:nvPr/>
        </p:nvCxnSpPr>
        <p:spPr>
          <a:xfrm flipH="1" rot="10800000">
            <a:off x="1115775" y="2830275"/>
            <a:ext cx="16500" cy="60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27"/>
          <p:cNvCxnSpPr/>
          <p:nvPr/>
        </p:nvCxnSpPr>
        <p:spPr>
          <a:xfrm flipH="1" rot="10800000">
            <a:off x="4122975" y="2555575"/>
            <a:ext cx="11100" cy="628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p27"/>
          <p:cNvCxnSpPr/>
          <p:nvPr/>
        </p:nvCxnSpPr>
        <p:spPr>
          <a:xfrm rot="10800000">
            <a:off x="6662175" y="2571875"/>
            <a:ext cx="16200" cy="587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7" name="Google Shape;267;p27"/>
          <p:cNvSpPr txBox="1"/>
          <p:nvPr/>
        </p:nvSpPr>
        <p:spPr>
          <a:xfrm>
            <a:off x="236775" y="3469850"/>
            <a:ext cx="1853400" cy="461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Open Sans"/>
                <a:ea typeface="Open Sans"/>
                <a:cs typeface="Open Sans"/>
                <a:sym typeface="Open Sans"/>
              </a:rPr>
              <a:t>Different User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1377050" y="4201525"/>
            <a:ext cx="1853400" cy="461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Open Sans"/>
                <a:ea typeface="Open Sans"/>
                <a:cs typeface="Open Sans"/>
                <a:sym typeface="Open Sans"/>
              </a:rPr>
              <a:t>Different Time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5541525" y="3159575"/>
            <a:ext cx="2257500" cy="461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Open Sans"/>
                <a:ea typeface="Open Sans"/>
                <a:cs typeface="Open Sans"/>
                <a:sym typeface="Open Sans"/>
              </a:rPr>
              <a:t>Negative Sampling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2999775" y="3184075"/>
            <a:ext cx="2257500" cy="461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Open Sans"/>
                <a:ea typeface="Open Sans"/>
                <a:cs typeface="Open Sans"/>
                <a:sym typeface="Open Sans"/>
              </a:rPr>
              <a:t>Ground-Truth Item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5" name="Google Shape;27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6" name="Google Shape;276;p28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b="1" sz="32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Dataset</a:t>
            </a:r>
            <a:endParaRPr/>
          </a:p>
        </p:txBody>
      </p:sp>
      <p:sp>
        <p:nvSpPr>
          <p:cNvPr id="282" name="Google Shape;28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3" name="Google Shape;2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75" y="1523850"/>
            <a:ext cx="5214114" cy="27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9"/>
          <p:cNvPicPr preferRelativeResize="0"/>
          <p:nvPr/>
        </p:nvPicPr>
        <p:blipFill rotWithShape="1">
          <a:blip r:embed="rId4">
            <a:alphaModFix/>
          </a:blip>
          <a:srcRect b="5419" l="38252" r="0" t="0"/>
          <a:stretch/>
        </p:blipFill>
        <p:spPr>
          <a:xfrm>
            <a:off x="5449324" y="1523863"/>
            <a:ext cx="3267026" cy="260893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 txBox="1"/>
          <p:nvPr/>
        </p:nvSpPr>
        <p:spPr>
          <a:xfrm>
            <a:off x="5263250" y="1152425"/>
            <a:ext cx="371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n(sec3.2) k(sec3.2)  λ(formula14)</a:t>
            </a:r>
            <a:endParaRPr sz="1800"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</a:t>
            </a:r>
            <a:endParaRPr/>
          </a:p>
        </p:txBody>
      </p:sp>
      <p:sp>
        <p:nvSpPr>
          <p:cNvPr id="291" name="Google Shape;29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92" name="Google Shape;292;p30"/>
          <p:cNvPicPr preferRelativeResize="0"/>
          <p:nvPr/>
        </p:nvPicPr>
        <p:blipFill rotWithShape="1">
          <a:blip r:embed="rId3">
            <a:alphaModFix/>
          </a:blip>
          <a:srcRect b="0" l="1812" r="1774" t="3194"/>
          <a:stretch/>
        </p:blipFill>
        <p:spPr>
          <a:xfrm>
            <a:off x="153875" y="1178775"/>
            <a:ext cx="8949748" cy="282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0"/>
          <p:cNvSpPr txBox="1"/>
          <p:nvPr/>
        </p:nvSpPr>
        <p:spPr>
          <a:xfrm>
            <a:off x="1800300" y="4173225"/>
            <a:ext cx="554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accent6"/>
                </a:highlight>
              </a:rPr>
              <a:t>R</a:t>
            </a:r>
            <a:r>
              <a:rPr lang="zh-TW" sz="1800">
                <a:highlight>
                  <a:schemeClr val="accent6"/>
                </a:highlight>
              </a:rPr>
              <a:t>andomly sample </a:t>
            </a:r>
            <a:r>
              <a:rPr lang="zh-TW" sz="1800">
                <a:solidFill>
                  <a:srgbClr val="FF0000"/>
                </a:solidFill>
                <a:highlight>
                  <a:schemeClr val="accent6"/>
                </a:highlight>
              </a:rPr>
              <a:t>100 negative items</a:t>
            </a:r>
            <a:r>
              <a:rPr lang="zh-TW" sz="1800">
                <a:highlight>
                  <a:schemeClr val="accent6"/>
                </a:highlight>
              </a:rPr>
              <a:t>, and </a:t>
            </a:r>
            <a:r>
              <a:rPr lang="zh-TW" sz="1800">
                <a:solidFill>
                  <a:srgbClr val="FF0000"/>
                </a:solidFill>
                <a:highlight>
                  <a:schemeClr val="accent6"/>
                </a:highlight>
              </a:rPr>
              <a:t>rank these items with the ground-truth item</a:t>
            </a:r>
            <a:r>
              <a:rPr lang="zh-TW" sz="1800">
                <a:highlight>
                  <a:schemeClr val="accent6"/>
                </a:highlight>
              </a:rPr>
              <a:t>.</a:t>
            </a:r>
            <a:endParaRPr sz="1800">
              <a:highlight>
                <a:schemeClr val="accent6"/>
              </a:highlight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6607625" y="1534875"/>
            <a:ext cx="1475100" cy="227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</a:t>
            </a:r>
            <a:endParaRPr/>
          </a:p>
        </p:txBody>
      </p:sp>
      <p:sp>
        <p:nvSpPr>
          <p:cNvPr id="300" name="Google Shape;30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01" name="Google Shape;3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000" y="1215025"/>
            <a:ext cx="5790010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1"/>
          <p:cNvSpPr/>
          <p:nvPr/>
        </p:nvSpPr>
        <p:spPr>
          <a:xfrm>
            <a:off x="6403525" y="1289950"/>
            <a:ext cx="1200000" cy="351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4376075" y="2743200"/>
            <a:ext cx="661500" cy="50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4376075" y="3728350"/>
            <a:ext cx="661500" cy="1072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5" name="Google Shape;305;p31"/>
          <p:cNvCxnSpPr/>
          <p:nvPr/>
        </p:nvCxnSpPr>
        <p:spPr>
          <a:xfrm flipH="1">
            <a:off x="5747625" y="759275"/>
            <a:ext cx="147000" cy="489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6" name="Google Shape;306;p31"/>
          <p:cNvSpPr txBox="1"/>
          <p:nvPr/>
        </p:nvSpPr>
        <p:spPr>
          <a:xfrm>
            <a:off x="4367875" y="297575"/>
            <a:ext cx="3592200" cy="461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Open Sans"/>
                <a:ea typeface="Open Sans"/>
                <a:cs typeface="Open Sans"/>
                <a:sym typeface="Open Sans"/>
              </a:rPr>
              <a:t>No consider absolute positions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</a:t>
            </a:r>
            <a:endParaRPr/>
          </a:p>
        </p:txBody>
      </p:sp>
      <p:sp>
        <p:nvSpPr>
          <p:cNvPr id="312" name="Google Shape;31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650" y="2047775"/>
            <a:ext cx="6600474" cy="201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32"/>
          <p:cNvCxnSpPr/>
          <p:nvPr/>
        </p:nvCxnSpPr>
        <p:spPr>
          <a:xfrm>
            <a:off x="4427775" y="1599450"/>
            <a:ext cx="8100" cy="49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5" name="Google Shape;315;p32"/>
          <p:cNvCxnSpPr/>
          <p:nvPr/>
        </p:nvCxnSpPr>
        <p:spPr>
          <a:xfrm>
            <a:off x="5603425" y="922575"/>
            <a:ext cx="16200" cy="1159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32"/>
          <p:cNvCxnSpPr/>
          <p:nvPr/>
        </p:nvCxnSpPr>
        <p:spPr>
          <a:xfrm>
            <a:off x="6811725" y="1592025"/>
            <a:ext cx="0" cy="498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7" name="Google Shape;317;p32"/>
          <p:cNvSpPr txBox="1"/>
          <p:nvPr/>
        </p:nvSpPr>
        <p:spPr>
          <a:xfrm>
            <a:off x="3382700" y="1137750"/>
            <a:ext cx="1992000" cy="461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Open Sans"/>
                <a:ea typeface="Open Sans"/>
                <a:cs typeface="Open Sans"/>
                <a:sym typeface="Open Sans"/>
              </a:rPr>
              <a:t>Use timestamps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8" name="Google Shape;318;p32"/>
          <p:cNvPicPr preferRelativeResize="0"/>
          <p:nvPr/>
        </p:nvPicPr>
        <p:blipFill rotWithShape="1">
          <a:blip r:embed="rId4">
            <a:alphaModFix/>
          </a:blip>
          <a:srcRect b="3975" l="0" r="0" t="0"/>
          <a:stretch/>
        </p:blipFill>
        <p:spPr>
          <a:xfrm>
            <a:off x="5962200" y="917550"/>
            <a:ext cx="1850125" cy="6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/>
          <p:cNvPicPr preferRelativeResize="0"/>
          <p:nvPr/>
        </p:nvPicPr>
        <p:blipFill rotWithShape="1">
          <a:blip r:embed="rId4">
            <a:alphaModFix/>
          </a:blip>
          <a:srcRect b="3975" l="0" r="0" t="0"/>
          <a:stretch/>
        </p:blipFill>
        <p:spPr>
          <a:xfrm>
            <a:off x="4743000" y="243275"/>
            <a:ext cx="1850125" cy="6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 txBox="1"/>
          <p:nvPr/>
        </p:nvSpPr>
        <p:spPr>
          <a:xfrm>
            <a:off x="5802075" y="466625"/>
            <a:ext cx="61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b="1"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6858025" y="2683325"/>
            <a:ext cx="954300" cy="1203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b="1" sz="32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</a:t>
            </a:r>
            <a:endParaRPr/>
          </a:p>
        </p:txBody>
      </p:sp>
      <p:sp>
        <p:nvSpPr>
          <p:cNvPr id="327" name="Google Shape;32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8" name="Google Shape;328;p33"/>
          <p:cNvPicPr preferRelativeResize="0"/>
          <p:nvPr/>
        </p:nvPicPr>
        <p:blipFill rotWithShape="1">
          <a:blip r:embed="rId3">
            <a:alphaModFix/>
          </a:blip>
          <a:srcRect b="50241" l="0" r="0" t="0"/>
          <a:stretch/>
        </p:blipFill>
        <p:spPr>
          <a:xfrm>
            <a:off x="0" y="1468400"/>
            <a:ext cx="4682391" cy="280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88071"/>
            <a:ext cx="4488976" cy="280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 sz="28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5" name="Google Shape;33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6" name="Google Shape;336;p34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b="1" sz="32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342" name="Google Shape;342;p35"/>
          <p:cNvSpPr txBox="1"/>
          <p:nvPr>
            <p:ph idx="1" type="body"/>
          </p:nvPr>
        </p:nvSpPr>
        <p:spPr>
          <a:xfrm>
            <a:off x="311700" y="1342525"/>
            <a:ext cx="8832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>
                <a:solidFill>
                  <a:srgbClr val="FF0000"/>
                </a:solidFill>
              </a:rPr>
              <a:t>View user’s interactions history as a sequence with different time intervals</a:t>
            </a:r>
            <a:r>
              <a:rPr lang="zh-TW"/>
              <a:t>, and model different time intervals as relations between any two interactions.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Design </a:t>
            </a:r>
            <a:r>
              <a:rPr lang="zh-TW">
                <a:solidFill>
                  <a:srgbClr val="FF0000"/>
                </a:solidFill>
              </a:rPr>
              <a:t>time interval aware self-attention mechanism</a:t>
            </a:r>
            <a:r>
              <a:rPr lang="zh-TW"/>
              <a:t> to learn the weight of different items, absolute positions and time intervals to predict future items.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Conduct experiments to </a:t>
            </a:r>
            <a:r>
              <a:rPr lang="zh-TW">
                <a:solidFill>
                  <a:srgbClr val="FF0000"/>
                </a:solidFill>
              </a:rPr>
              <a:t>study the impact of absolute positions and relative time intervals on the performance</a:t>
            </a:r>
            <a:r>
              <a:rPr lang="zh-TW"/>
              <a:t>, and show that it </a:t>
            </a:r>
            <a:r>
              <a:rPr lang="zh-TW">
                <a:solidFill>
                  <a:srgbClr val="FF0000"/>
                </a:solidFill>
              </a:rPr>
              <a:t>outperforms state-of-the-art baselines</a:t>
            </a:r>
            <a:r>
              <a:rPr lang="zh-TW"/>
              <a:t> in terms of two ranking metrics.</a:t>
            </a:r>
            <a:endParaRPr/>
          </a:p>
        </p:txBody>
      </p:sp>
      <p:sp>
        <p:nvSpPr>
          <p:cNvPr id="343" name="Google Shape;34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Problem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Previous Work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b="1" sz="32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5216975" y="338000"/>
            <a:ext cx="3423900" cy="2028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18117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Problem</a:t>
            </a:r>
            <a:endParaRPr/>
          </a:p>
        </p:txBody>
      </p:sp>
      <p:pic>
        <p:nvPicPr>
          <p:cNvPr descr="User (computing) - Wikipedia" id="94" name="Google Shape;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101" y="1400374"/>
            <a:ext cx="1074825" cy="11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362800" y="1838874"/>
            <a:ext cx="8370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User u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14932" y="3315980"/>
            <a:ext cx="7329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Item i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97" name="Google Shape;97;p17"/>
          <p:cNvCxnSpPr/>
          <p:nvPr/>
        </p:nvCxnSpPr>
        <p:spPr>
          <a:xfrm>
            <a:off x="2597689" y="3572549"/>
            <a:ext cx="607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8" name="Google Shape;98;p17"/>
          <p:cNvCxnSpPr/>
          <p:nvPr/>
        </p:nvCxnSpPr>
        <p:spPr>
          <a:xfrm>
            <a:off x="4263990" y="35725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9" name="Google Shape;99;p17"/>
          <p:cNvCxnSpPr/>
          <p:nvPr/>
        </p:nvCxnSpPr>
        <p:spPr>
          <a:xfrm>
            <a:off x="5976109" y="35725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emojidex - custom emoji service and apps" id="100" name="Google Shape;10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2726" y="2983963"/>
            <a:ext cx="1031275" cy="110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525" y="2854705"/>
            <a:ext cx="1031280" cy="152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7050" y="2827163"/>
            <a:ext cx="1074825" cy="158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9050" y="2791588"/>
            <a:ext cx="1123201" cy="16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1050" y="2782918"/>
            <a:ext cx="1123200" cy="16666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7"/>
          <p:cNvCxnSpPr/>
          <p:nvPr/>
        </p:nvCxnSpPr>
        <p:spPr>
          <a:xfrm>
            <a:off x="7722984" y="35725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6" name="Google Shape;106;p17"/>
          <p:cNvSpPr/>
          <p:nvPr/>
        </p:nvSpPr>
        <p:spPr>
          <a:xfrm>
            <a:off x="1396100" y="2726050"/>
            <a:ext cx="6326700" cy="2298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2606700" y="4523725"/>
            <a:ext cx="393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dk1"/>
                </a:highlight>
                <a:latin typeface="Open Sans"/>
                <a:ea typeface="Open Sans"/>
                <a:cs typeface="Open Sans"/>
                <a:sym typeface="Open Sans"/>
              </a:rPr>
              <a:t>Previous n items sequence records</a:t>
            </a:r>
            <a:endParaRPr sz="1800">
              <a:highlight>
                <a:schemeClr val="dk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8" name="Google Shape;108;p17"/>
          <p:cNvCxnSpPr>
            <a:stCxn id="94" idx="3"/>
            <a:endCxn id="106" idx="0"/>
          </p:cNvCxnSpPr>
          <p:nvPr/>
        </p:nvCxnSpPr>
        <p:spPr>
          <a:xfrm>
            <a:off x="2504925" y="1975137"/>
            <a:ext cx="2054400" cy="750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User (computing) - Wikipedia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8451" y="1066449"/>
            <a:ext cx="1074825" cy="11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18750" y="953600"/>
            <a:ext cx="896775" cy="1330525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" name="Google Shape;111;p17"/>
          <p:cNvSpPr txBox="1"/>
          <p:nvPr/>
        </p:nvSpPr>
        <p:spPr>
          <a:xfrm>
            <a:off x="5253925" y="338000"/>
            <a:ext cx="3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highlight>
                  <a:srgbClr val="FCE5CD"/>
                </a:highlight>
                <a:latin typeface="Open Sans"/>
                <a:ea typeface="Open Sans"/>
                <a:cs typeface="Open Sans"/>
                <a:sym typeface="Open Sans"/>
              </a:rPr>
              <a:t>Probability of next items user will interacts with</a:t>
            </a:r>
            <a:endParaRPr sz="1700">
              <a:highlight>
                <a:srgbClr val="FCE5CD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519163" y="4523725"/>
            <a:ext cx="89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dk1"/>
                </a:highlight>
                <a:latin typeface="Open Sans"/>
                <a:ea typeface="Open Sans"/>
                <a:cs typeface="Open Sans"/>
                <a:sym typeface="Open Sans"/>
              </a:rPr>
              <a:t>Input</a:t>
            </a:r>
            <a:endParaRPr sz="1800">
              <a:highlight>
                <a:schemeClr val="dk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5253925" y="1796575"/>
            <a:ext cx="98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rgbClr val="FCE5CD"/>
                </a:highlight>
                <a:latin typeface="Open Sans"/>
                <a:ea typeface="Open Sans"/>
                <a:cs typeface="Open Sans"/>
                <a:sym typeface="Open Sans"/>
              </a:rPr>
              <a:t>Out</a:t>
            </a:r>
            <a:r>
              <a:rPr lang="zh-TW" sz="1800">
                <a:highlight>
                  <a:srgbClr val="FCE5CD"/>
                </a:highlight>
                <a:latin typeface="Open Sans"/>
                <a:ea typeface="Open Sans"/>
                <a:cs typeface="Open Sans"/>
                <a:sym typeface="Open Sans"/>
              </a:rPr>
              <a:t>put</a:t>
            </a:r>
            <a:endParaRPr sz="1800">
              <a:highlight>
                <a:srgbClr val="FCE5CD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4" name="Google Shape;114;p17"/>
          <p:cNvCxnSpPr>
            <a:stCxn id="92" idx="2"/>
            <a:endCxn id="100" idx="0"/>
          </p:cNvCxnSpPr>
          <p:nvPr/>
        </p:nvCxnSpPr>
        <p:spPr>
          <a:xfrm>
            <a:off x="6928925" y="2366000"/>
            <a:ext cx="1699500" cy="618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Previous Work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964150" y="1630500"/>
            <a:ext cx="7684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zh-TW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Previous sequential recommenders discard timestamps </a:t>
            </a: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and preserve only the order of items (assume that all adjacent items in a sequence have the same time intervals.)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Items with more recent </a:t>
            </a:r>
            <a:r>
              <a:rPr lang="zh-TW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timestamps will have more influence</a:t>
            </a: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 on the next item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Target</a:t>
            </a:r>
            <a:endParaRPr/>
          </a:p>
        </p:txBody>
      </p:sp>
      <p:pic>
        <p:nvPicPr>
          <p:cNvPr descr="User (computing) - Wikipedia"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101" y="1400374"/>
            <a:ext cx="1074825" cy="11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362800" y="1838874"/>
            <a:ext cx="8370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User u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338732" y="3087380"/>
            <a:ext cx="7329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Item i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31" name="Google Shape;131;p19"/>
          <p:cNvCxnSpPr/>
          <p:nvPr/>
        </p:nvCxnSpPr>
        <p:spPr>
          <a:xfrm>
            <a:off x="2597689" y="3343949"/>
            <a:ext cx="607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" name="Google Shape;132;p19"/>
          <p:cNvCxnSpPr/>
          <p:nvPr/>
        </p:nvCxnSpPr>
        <p:spPr>
          <a:xfrm>
            <a:off x="4263990" y="33439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" name="Google Shape;133;p19"/>
          <p:cNvCxnSpPr/>
          <p:nvPr/>
        </p:nvCxnSpPr>
        <p:spPr>
          <a:xfrm>
            <a:off x="5976109" y="33439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emojidex - custom emoji service and apps" id="134" name="Google Shape;1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2726" y="2755363"/>
            <a:ext cx="1031275" cy="110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525" y="2626105"/>
            <a:ext cx="1031280" cy="152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7050" y="2598563"/>
            <a:ext cx="1074825" cy="158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9050" y="2562988"/>
            <a:ext cx="1123201" cy="16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1050" y="2554318"/>
            <a:ext cx="1123200" cy="16666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9"/>
          <p:cNvCxnSpPr/>
          <p:nvPr/>
        </p:nvCxnSpPr>
        <p:spPr>
          <a:xfrm>
            <a:off x="7722984" y="33439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0" name="Google Shape;140;p19"/>
          <p:cNvSpPr txBox="1"/>
          <p:nvPr/>
        </p:nvSpPr>
        <p:spPr>
          <a:xfrm>
            <a:off x="313600" y="4463250"/>
            <a:ext cx="8607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Time t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456825" y="4410125"/>
            <a:ext cx="1074900" cy="592500"/>
          </a:xfrm>
          <a:prstGeom prst="rect">
            <a:avLst/>
          </a:prstGeom>
          <a:solidFill>
            <a:srgbClr val="F5DFD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7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2021/</a:t>
            </a:r>
            <a:r>
              <a:rPr lang="zh-TW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9</a:t>
            </a:r>
            <a:r>
              <a:rPr b="0" i="0" lang="zh-TW" sz="17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/26 </a:t>
            </a:r>
            <a:endParaRPr b="0" i="0" sz="17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7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15:00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6591425" y="4410125"/>
            <a:ext cx="1074900" cy="592500"/>
          </a:xfrm>
          <a:prstGeom prst="rect">
            <a:avLst/>
          </a:prstGeom>
          <a:solidFill>
            <a:srgbClr val="F5DFD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2021/11/3 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14:20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4876650" y="4410125"/>
            <a:ext cx="1123200" cy="592500"/>
          </a:xfrm>
          <a:prstGeom prst="rect">
            <a:avLst/>
          </a:prstGeom>
          <a:solidFill>
            <a:srgbClr val="F5DFD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2021/10/26 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12:50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203225" y="4410125"/>
            <a:ext cx="1074900" cy="592500"/>
          </a:xfrm>
          <a:prstGeom prst="rect">
            <a:avLst/>
          </a:prstGeom>
          <a:solidFill>
            <a:srgbClr val="F5DFD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2021/10/2 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18:20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1396100" y="2563000"/>
            <a:ext cx="6326700" cy="2532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2976375" y="2101300"/>
            <a:ext cx="474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dk1"/>
                </a:highlight>
                <a:latin typeface="Open Sans"/>
                <a:ea typeface="Open Sans"/>
                <a:cs typeface="Open Sans"/>
                <a:sym typeface="Open Sans"/>
              </a:rPr>
              <a:t>Previous n items &amp; time sequence records</a:t>
            </a:r>
            <a:endParaRPr sz="1800">
              <a:highlight>
                <a:schemeClr val="dk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7722963" y="4287175"/>
            <a:ext cx="89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dk1"/>
                </a:highlight>
                <a:latin typeface="Open Sans"/>
                <a:ea typeface="Open Sans"/>
                <a:cs typeface="Open Sans"/>
                <a:sym typeface="Open Sans"/>
              </a:rPr>
              <a:t>Input</a:t>
            </a:r>
            <a:endParaRPr sz="1800">
              <a:highlight>
                <a:schemeClr val="dk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5445575" y="109400"/>
            <a:ext cx="3423900" cy="2028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User (computing) - Wikipedia"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7051" y="837849"/>
            <a:ext cx="1074825" cy="11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47350" y="725000"/>
            <a:ext cx="896775" cy="1330525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19"/>
          <p:cNvSpPr txBox="1"/>
          <p:nvPr/>
        </p:nvSpPr>
        <p:spPr>
          <a:xfrm>
            <a:off x="5482525" y="109400"/>
            <a:ext cx="3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highlight>
                  <a:srgbClr val="FCE5CD"/>
                </a:highlight>
                <a:latin typeface="Open Sans"/>
                <a:ea typeface="Open Sans"/>
                <a:cs typeface="Open Sans"/>
                <a:sym typeface="Open Sans"/>
              </a:rPr>
              <a:t>Probability of next items user will interacts with</a:t>
            </a:r>
            <a:endParaRPr sz="1700">
              <a:highlight>
                <a:srgbClr val="FCE5CD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5482525" y="1567975"/>
            <a:ext cx="98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rgbClr val="FCE5CD"/>
                </a:highlight>
                <a:latin typeface="Open Sans"/>
                <a:ea typeface="Open Sans"/>
                <a:cs typeface="Open Sans"/>
                <a:sym typeface="Open Sans"/>
              </a:rPr>
              <a:t>Output</a:t>
            </a:r>
            <a:endParaRPr sz="1800">
              <a:highlight>
                <a:srgbClr val="FCE5CD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3" name="Google Shape;153;p19"/>
          <p:cNvCxnSpPr>
            <a:endCxn id="134" idx="0"/>
          </p:cNvCxnSpPr>
          <p:nvPr/>
        </p:nvCxnSpPr>
        <p:spPr>
          <a:xfrm>
            <a:off x="7700464" y="2160163"/>
            <a:ext cx="927900" cy="595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b="1" sz="32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Architecture</a:t>
            </a: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0" cy="321805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/>
          <p:nvPr/>
        </p:nvSpPr>
        <p:spPr>
          <a:xfrm>
            <a:off x="213100" y="1807575"/>
            <a:ext cx="4548300" cy="2755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1019500" y="1233700"/>
            <a:ext cx="2935500" cy="492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Compute time interval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5163650" y="1726300"/>
            <a:ext cx="3881700" cy="28422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5607350" y="815663"/>
            <a:ext cx="2935500" cy="8004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ime interval aware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Self-Attention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Compute time interval</a:t>
            </a:r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375" y="1470375"/>
            <a:ext cx="2202125" cy="33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375" y="1973535"/>
            <a:ext cx="2202125" cy="3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132263" y="1408150"/>
            <a:ext cx="201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Item sequence</a:t>
            </a:r>
            <a:endParaRPr sz="1800"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32275" y="1911325"/>
            <a:ext cx="201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Time</a:t>
            </a:r>
            <a:r>
              <a:rPr lang="zh-TW" sz="1800"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 sequence</a:t>
            </a:r>
            <a:endParaRPr sz="1800"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433900" y="2476700"/>
            <a:ext cx="391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(</a:t>
            </a:r>
            <a:r>
              <a:rPr lang="zh-TW" sz="1800"/>
              <a:t>consider the most recent n actions)</a:t>
            </a:r>
            <a:endParaRPr sz="1800"/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5">
            <a:alphaModFix/>
          </a:blip>
          <a:srcRect b="3975" l="0" r="0" t="0"/>
          <a:stretch/>
        </p:blipFill>
        <p:spPr>
          <a:xfrm>
            <a:off x="2326375" y="2996225"/>
            <a:ext cx="1850125" cy="6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132275" y="3119075"/>
            <a:ext cx="201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Time interval</a:t>
            </a:r>
            <a:endParaRPr sz="1800"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2750" y="3891000"/>
            <a:ext cx="185737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1643225" y="4473075"/>
            <a:ext cx="357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Open Sans"/>
                <a:ea typeface="Open Sans"/>
                <a:cs typeface="Open Sans"/>
                <a:sym typeface="Open Sans"/>
              </a:rPr>
              <a:t>The maximum relative time interval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7" name="Google Shape;187;p22"/>
          <p:cNvCxnSpPr>
            <a:stCxn id="186" idx="0"/>
          </p:cNvCxnSpPr>
          <p:nvPr/>
        </p:nvCxnSpPr>
        <p:spPr>
          <a:xfrm flipH="1" rot="10800000">
            <a:off x="3428375" y="4246575"/>
            <a:ext cx="145500" cy="2265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8" name="Google Shape;18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1275" y="1743013"/>
            <a:ext cx="4023125" cy="19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/>
          <p:nvPr/>
        </p:nvSpPr>
        <p:spPr>
          <a:xfrm rot="-3134450">
            <a:off x="4373903" y="3106173"/>
            <a:ext cx="1028344" cy="72578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